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68" r:id="rId3"/>
    <p:sldId id="277" r:id="rId4"/>
    <p:sldId id="257" r:id="rId5"/>
    <p:sldId id="267" r:id="rId6"/>
    <p:sldId id="258" r:id="rId7"/>
    <p:sldId id="259" r:id="rId8"/>
    <p:sldId id="280" r:id="rId9"/>
    <p:sldId id="284" r:id="rId10"/>
    <p:sldId id="275" r:id="rId11"/>
    <p:sldId id="294" r:id="rId12"/>
    <p:sldId id="295" r:id="rId13"/>
    <p:sldId id="296" r:id="rId14"/>
    <p:sldId id="282" r:id="rId15"/>
    <p:sldId id="288" r:id="rId16"/>
    <p:sldId id="291" r:id="rId17"/>
    <p:sldId id="297" r:id="rId18"/>
    <p:sldId id="298" r:id="rId19"/>
    <p:sldId id="299" r:id="rId20"/>
    <p:sldId id="301" r:id="rId21"/>
    <p:sldId id="293" r:id="rId22"/>
    <p:sldId id="292" r:id="rId23"/>
    <p:sldId id="302" r:id="rId24"/>
    <p:sldId id="303" r:id="rId2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12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4" Type="http://schemas.openxmlformats.org/officeDocument/2006/relationships/image" Target="../media/image1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77273-C8AD-4ABC-934C-BBEC41D85DF0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74C6C-EB1A-4A92-AED8-7B3048F2C9FA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106535"/>
              </p:ext>
            </p:extLst>
          </p:nvPr>
        </p:nvGraphicFramePr>
        <p:xfrm>
          <a:off x="183375" y="957815"/>
          <a:ext cx="5763352" cy="320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Slide" r:id="rId3" imgW="6094318" imgH="3427437" progId="PowerPoint.Slide.12">
                  <p:embed/>
                </p:oleObj>
              </mc:Choice>
              <mc:Fallback>
                <p:oleObj name="Slide" r:id="rId3" imgW="6094318" imgH="342743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375" y="957815"/>
                        <a:ext cx="5763352" cy="3202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58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8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898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093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5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4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9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5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8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7E2F-1077-40F1-B5EA-47599C68C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1BA758-6F91-4AF3-B384-3DA8D32F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hd.nih.gov/publications/nrp/documents/report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Literacy Instruction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3965" y="4153865"/>
            <a:ext cx="3591869" cy="223308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Evidence based           </a:t>
            </a:r>
          </a:p>
          <a:p>
            <a:r>
              <a:rPr lang="en-US" sz="12800" dirty="0" smtClean="0"/>
              <a:t> </a:t>
            </a:r>
            <a:r>
              <a:rPr lang="en-US" sz="12800" dirty="0" smtClean="0"/>
              <a:t>K/1 </a:t>
            </a:r>
            <a:r>
              <a:rPr lang="en-US" sz="12800" dirty="0" smtClean="0"/>
              <a:t>instruction and supports</a:t>
            </a:r>
            <a:r>
              <a:rPr lang="en-US" sz="12800" dirty="0" smtClean="0"/>
              <a:t> </a:t>
            </a:r>
            <a:endParaRPr lang="en-US" sz="12800" dirty="0" smtClean="0"/>
          </a:p>
          <a:p>
            <a:r>
              <a:rPr lang="en-US" sz="8000" dirty="0" smtClean="0"/>
              <a:t>Dr. Melanie Houston</a:t>
            </a:r>
          </a:p>
          <a:p>
            <a:r>
              <a:rPr lang="en-US" sz="8000" dirty="0" smtClean="0"/>
              <a:t> Sarah Paulson</a:t>
            </a:r>
          </a:p>
          <a:p>
            <a:r>
              <a:rPr lang="en-US" sz="8000" dirty="0" smtClean="0"/>
              <a:t> </a:t>
            </a:r>
            <a:endParaRPr lang="en-US" sz="8000" dirty="0"/>
          </a:p>
          <a:p>
            <a:endParaRPr lang="en-US" sz="12800" dirty="0" smtClean="0"/>
          </a:p>
          <a:p>
            <a:endParaRPr lang="en-US" sz="12800" dirty="0" smtClean="0"/>
          </a:p>
          <a:p>
            <a:endParaRPr lang="en-US" sz="4800" dirty="0"/>
          </a:p>
          <a:p>
            <a:endParaRPr lang="en-US" sz="4800" dirty="0" smtClean="0"/>
          </a:p>
          <a:p>
            <a:r>
              <a:rPr lang="en-US" sz="4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elementary school’s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 Coordinate service delivery and use best practices</a:t>
            </a:r>
          </a:p>
          <a:p>
            <a:pPr marL="0" indent="0">
              <a:buNone/>
            </a:pPr>
            <a:r>
              <a:rPr lang="en-US" dirty="0" smtClean="0"/>
              <a:t>- Identify the key early literacy skills that are needed to read and write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To reach all K/1 students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Be pro-active rather than re-active</a:t>
            </a:r>
          </a:p>
          <a:p>
            <a:pPr marL="0" indent="0">
              <a:buNone/>
            </a:pPr>
            <a:r>
              <a:rPr lang="en-US" dirty="0" smtClean="0"/>
              <a:t>- Minimize the number of students needing learning support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1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662545"/>
          </a:xfrm>
        </p:spPr>
        <p:txBody>
          <a:bodyPr/>
          <a:lstStyle/>
          <a:p>
            <a:r>
              <a:rPr lang="en-US" dirty="0" smtClean="0"/>
              <a:t>The Key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008909"/>
            <a:ext cx="8596668" cy="4032453"/>
          </a:xfrm>
        </p:spPr>
        <p:txBody>
          <a:bodyPr/>
          <a:lstStyle/>
          <a:p>
            <a:r>
              <a:rPr lang="en-US" dirty="0" smtClean="0"/>
              <a:t>Phonemic awareness – blending and segmenting are the most efficacious phonemic awareness skills to teach</a:t>
            </a:r>
          </a:p>
          <a:p>
            <a:r>
              <a:rPr lang="en-US" dirty="0" smtClean="0"/>
              <a:t>Alphabetic code – teach sound letter correspondence in a consistent logical sequence</a:t>
            </a:r>
          </a:p>
          <a:p>
            <a:r>
              <a:rPr lang="en-US" dirty="0" smtClean="0"/>
              <a:t>Phonics – Be able to fluently segment and sequence sounds and letters to read and write words.</a:t>
            </a:r>
          </a:p>
          <a:p>
            <a:r>
              <a:rPr lang="en-US" dirty="0" smtClean="0"/>
              <a:t>Supporting teachers, but not as systematically, with vocabulary and comprehension (involves language competence, cognition and world knowledge).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of choice – Jolly Phonics</a:t>
            </a:r>
          </a:p>
          <a:p>
            <a:r>
              <a:rPr lang="en-US" dirty="0" smtClean="0"/>
              <a:t>Response to Intervention</a:t>
            </a:r>
          </a:p>
          <a:p>
            <a:r>
              <a:rPr lang="en-US" dirty="0" smtClean="0"/>
              <a:t>School team</a:t>
            </a:r>
          </a:p>
          <a:p>
            <a:r>
              <a:rPr lang="en-US" dirty="0" smtClean="0"/>
              <a:t>Universal Design for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81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Jolly Phonics?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Tried other programs and this was the one the team endorsed</a:t>
            </a:r>
          </a:p>
          <a:p>
            <a:r>
              <a:rPr lang="en-US" dirty="0" smtClean="0"/>
              <a:t>Very little preparation</a:t>
            </a:r>
          </a:p>
          <a:p>
            <a:r>
              <a:rPr lang="en-US" dirty="0" smtClean="0"/>
              <a:t>Children love it</a:t>
            </a:r>
          </a:p>
          <a:p>
            <a:r>
              <a:rPr lang="en-US" dirty="0" smtClean="0"/>
              <a:t>Easy to include parents</a:t>
            </a:r>
          </a:p>
          <a:p>
            <a:r>
              <a:rPr lang="en-US" dirty="0" smtClean="0"/>
              <a:t>Meets UDL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18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Jolly Phonics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Jolly Phonics is a </a:t>
            </a:r>
            <a:r>
              <a:rPr lang="en-US" sz="2800" b="1" dirty="0"/>
              <a:t>fun</a:t>
            </a:r>
            <a:r>
              <a:rPr lang="en-US" sz="2800" dirty="0"/>
              <a:t> and child </a:t>
            </a:r>
            <a:r>
              <a:rPr lang="en-US" sz="2800" dirty="0" err="1"/>
              <a:t>centred</a:t>
            </a:r>
            <a:r>
              <a:rPr lang="en-US" sz="2800" dirty="0"/>
              <a:t> approach to teaching literacy through synthetic phonics. With actions for each of the 42 </a:t>
            </a:r>
            <a:r>
              <a:rPr lang="en-US" sz="2800" b="1" dirty="0"/>
              <a:t>letter sounds</a:t>
            </a:r>
            <a:r>
              <a:rPr lang="en-US" sz="2800" dirty="0"/>
              <a:t>, the multi-sensory method is very motivating for children and teachers, who can see their students achieve. The </a:t>
            </a:r>
            <a:r>
              <a:rPr lang="en-US" sz="2800" b="1" dirty="0"/>
              <a:t>letter sounds</a:t>
            </a:r>
            <a:r>
              <a:rPr lang="en-US" sz="2800" dirty="0"/>
              <a:t> are split into seven groups as shown below.</a:t>
            </a:r>
          </a:p>
        </p:txBody>
      </p:sp>
    </p:spTree>
    <p:extLst>
      <p:ext uri="{BB962C8B-B14F-4D97-AF65-F5344CB8AC3E}">
        <p14:creationId xmlns:p14="http://schemas.microsoft.com/office/powerpoint/2010/main" val="167161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Jolly Phonics: Letter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</a:t>
            </a:r>
            <a:r>
              <a:rPr lang="en-US" sz="2800" dirty="0" smtClean="0"/>
              <a:t>     a     t     I     p     n</a:t>
            </a:r>
          </a:p>
          <a:p>
            <a:r>
              <a:rPr lang="en-US" sz="2800" dirty="0" err="1"/>
              <a:t>c</a:t>
            </a:r>
            <a:r>
              <a:rPr lang="en-US" sz="2800" dirty="0" err="1" smtClean="0"/>
              <a:t>k</a:t>
            </a:r>
            <a:r>
              <a:rPr lang="en-US" sz="2800" dirty="0" smtClean="0"/>
              <a:t>    e     h     r     m     d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     o     u     l     f     b</a:t>
            </a:r>
          </a:p>
          <a:p>
            <a:r>
              <a:rPr lang="en-US" sz="2800" dirty="0" err="1"/>
              <a:t>a</a:t>
            </a:r>
            <a:r>
              <a:rPr lang="en-US" sz="2800" dirty="0" err="1" smtClean="0"/>
              <a:t>i</a:t>
            </a:r>
            <a:r>
              <a:rPr lang="en-US" sz="2800" dirty="0" smtClean="0"/>
              <a:t>    j     </a:t>
            </a:r>
            <a:r>
              <a:rPr lang="en-US" sz="2800" dirty="0" err="1" smtClean="0"/>
              <a:t>oa</a:t>
            </a:r>
            <a:r>
              <a:rPr lang="en-US" sz="2800" dirty="0" smtClean="0"/>
              <a:t>    </a:t>
            </a:r>
            <a:r>
              <a:rPr lang="en-US" sz="2800" dirty="0" err="1" smtClean="0"/>
              <a:t>ie</a:t>
            </a:r>
            <a:r>
              <a:rPr lang="en-US" sz="2800" dirty="0" smtClean="0"/>
              <a:t>    </a:t>
            </a:r>
            <a:r>
              <a:rPr lang="en-US" sz="2800" dirty="0" err="1" smtClean="0"/>
              <a:t>ee</a:t>
            </a:r>
            <a:r>
              <a:rPr lang="en-US" sz="2800" dirty="0" smtClean="0"/>
              <a:t>    or</a:t>
            </a:r>
          </a:p>
          <a:p>
            <a:r>
              <a:rPr lang="en-US" sz="2800" dirty="0"/>
              <a:t>z</a:t>
            </a:r>
            <a:r>
              <a:rPr lang="en-US" sz="2800" dirty="0" smtClean="0"/>
              <a:t>     w     ng    v    </a:t>
            </a:r>
            <a:r>
              <a:rPr lang="en-US" sz="2800" dirty="0" err="1" smtClean="0"/>
              <a:t>oo</a:t>
            </a:r>
            <a:r>
              <a:rPr lang="en-US" sz="2800" dirty="0" smtClean="0"/>
              <a:t>    </a:t>
            </a:r>
            <a:r>
              <a:rPr lang="en-US" sz="2800" dirty="0" err="1" smtClean="0"/>
              <a:t>oo</a:t>
            </a:r>
            <a:endParaRPr lang="en-US" sz="2800" dirty="0" smtClean="0"/>
          </a:p>
          <a:p>
            <a:r>
              <a:rPr lang="en-US" sz="2800" dirty="0"/>
              <a:t>y</a:t>
            </a:r>
            <a:r>
              <a:rPr lang="en-US" sz="2800" dirty="0" smtClean="0"/>
              <a:t>     x     </a:t>
            </a:r>
            <a:r>
              <a:rPr lang="en-US" sz="2800" dirty="0" err="1" smtClean="0"/>
              <a:t>ch</a:t>
            </a: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sh</a:t>
            </a:r>
            <a:r>
              <a:rPr lang="en-US" sz="2800" dirty="0" smtClean="0"/>
              <a:t>    </a:t>
            </a:r>
            <a:r>
              <a:rPr lang="en-US" sz="2800" dirty="0" err="1" smtClean="0"/>
              <a:t>th</a:t>
            </a:r>
            <a:r>
              <a:rPr lang="en-US" sz="2800" dirty="0" smtClean="0"/>
              <a:t>    </a:t>
            </a:r>
            <a:r>
              <a:rPr lang="en-US" sz="2800" dirty="0" err="1" smtClean="0"/>
              <a:t>th</a:t>
            </a:r>
            <a:endParaRPr lang="en-US" sz="2800" dirty="0" smtClean="0"/>
          </a:p>
          <a:p>
            <a:r>
              <a:rPr lang="en-US" sz="2800" dirty="0" err="1"/>
              <a:t>q</a:t>
            </a:r>
            <a:r>
              <a:rPr lang="en-US" sz="2800" dirty="0" err="1" smtClean="0"/>
              <a:t>u</a:t>
            </a:r>
            <a:r>
              <a:rPr lang="en-US" sz="2800" dirty="0" smtClean="0"/>
              <a:t>    </a:t>
            </a:r>
            <a:r>
              <a:rPr lang="en-US" sz="2800" dirty="0" err="1" smtClean="0"/>
              <a:t>ou</a:t>
            </a:r>
            <a:r>
              <a:rPr lang="en-US" sz="2800" dirty="0" smtClean="0"/>
              <a:t>    </a:t>
            </a:r>
            <a:r>
              <a:rPr lang="en-US" sz="2800" dirty="0" err="1" smtClean="0"/>
              <a:t>oi</a:t>
            </a:r>
            <a:r>
              <a:rPr lang="en-US" sz="2800" dirty="0" smtClean="0"/>
              <a:t>    </a:t>
            </a:r>
            <a:r>
              <a:rPr lang="en-US" sz="2800" dirty="0" err="1" smtClean="0"/>
              <a:t>ue</a:t>
            </a:r>
            <a:r>
              <a:rPr lang="en-US" sz="2800" dirty="0" smtClean="0"/>
              <a:t>    </a:t>
            </a:r>
            <a:r>
              <a:rPr lang="en-US" sz="2800" dirty="0" err="1" smtClean="0"/>
              <a:t>er</a:t>
            </a:r>
            <a:r>
              <a:rPr lang="en-US" sz="2800" dirty="0" smtClean="0"/>
              <a:t>    </a:t>
            </a:r>
            <a:r>
              <a:rPr lang="en-US" sz="2800" dirty="0" err="1" smtClean="0"/>
              <a:t>ar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782" y="562099"/>
            <a:ext cx="8086910" cy="732311"/>
          </a:xfrm>
        </p:spPr>
        <p:txBody>
          <a:bodyPr/>
          <a:lstStyle/>
          <a:p>
            <a:r>
              <a:rPr lang="en-US" dirty="0" smtClean="0"/>
              <a:t>Jolly Phonics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8" y="1484417"/>
            <a:ext cx="8561483" cy="4556946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The five skills taught in Jolly Phonics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1.Learning the letter sounds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Children are taught the 42 main letter sounds. This includes alphabet sounds as well as digraphs such as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sh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ai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ue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2.Learning letter formation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Using different multi-sensory methods, children learn how to form and write the letters.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3.Blending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Children are taught how to blend the sounds together to read and write new words.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4.Identifying the sounds in words (Segmenting)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Listening for the sounds in words gives children the best start for improving spelling.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5.Tricky words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Tricky words have irregular spellings and children learn these separately.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1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609597"/>
            <a:ext cx="7051964" cy="5432425"/>
          </a:xfrm>
        </p:spPr>
      </p:pic>
    </p:spTree>
    <p:extLst>
      <p:ext uri="{BB962C8B-B14F-4D97-AF65-F5344CB8AC3E}">
        <p14:creationId xmlns:p14="http://schemas.microsoft.com/office/powerpoint/2010/main" val="165390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5361709"/>
            <a:ext cx="8662169" cy="112221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Tier 1:  Universal Supports (Best practice in any classroom for all students.</a:t>
            </a:r>
          </a:p>
          <a:p>
            <a:pPr algn="l"/>
            <a:r>
              <a:rPr lang="en-US" dirty="0" smtClean="0"/>
              <a:t>Tier 2: Focused Supports</a:t>
            </a:r>
          </a:p>
          <a:p>
            <a:pPr algn="l"/>
            <a:r>
              <a:rPr lang="en-US" dirty="0" smtClean="0"/>
              <a:t>Tier 3: Essential Supports and Interventions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" y="110836"/>
            <a:ext cx="10404764" cy="52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60218"/>
            <a:ext cx="8789013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9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189" y="411320"/>
            <a:ext cx="810081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,serif"/>
              </a:rPr>
              <a:t>Overview</a:t>
            </a:r>
          </a:p>
          <a:p>
            <a:endParaRPr lang="en-US" dirty="0">
              <a:effectLst/>
              <a:latin typeface="Times New Roman,serif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,serif"/>
              </a:rPr>
              <a:t>Introduction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effectLst/>
                <a:latin typeface="Times New Roman,serif"/>
              </a:rPr>
              <a:t>Understanding best practices and a review of the evidence.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,serif"/>
              </a:rPr>
              <a:t>Phonological awareness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,serif"/>
              </a:rPr>
              <a:t>Summary of best practices - handouts</a:t>
            </a:r>
          </a:p>
          <a:p>
            <a:r>
              <a:rPr lang="en-US" sz="2400" dirty="0" smtClean="0">
                <a:latin typeface="Times New Roman,serif"/>
              </a:rPr>
              <a:t>5. How to do it.  (Jolly Phonics, </a:t>
            </a:r>
            <a:r>
              <a:rPr lang="en-US" sz="2400" dirty="0" err="1" smtClean="0">
                <a:latin typeface="Times New Roman,serif"/>
              </a:rPr>
              <a:t>RtI</a:t>
            </a:r>
            <a:r>
              <a:rPr lang="en-US" sz="2400" dirty="0" smtClean="0">
                <a:latin typeface="Times New Roman,serif"/>
              </a:rPr>
              <a:t>, school team, UDL)</a:t>
            </a:r>
            <a:endParaRPr lang="en-US" sz="2400" dirty="0">
              <a:latin typeface="Times New Roman,serif"/>
            </a:endParaRPr>
          </a:p>
          <a:p>
            <a:r>
              <a:rPr lang="en-US" sz="2400" dirty="0" smtClean="0">
                <a:latin typeface="Times New Roman,serif"/>
              </a:rPr>
              <a:t>6. Results</a:t>
            </a:r>
            <a:endParaRPr lang="en-US" sz="2400" dirty="0">
              <a:latin typeface="Times New Roman,serif"/>
            </a:endParaRPr>
          </a:p>
          <a:p>
            <a:endParaRPr lang="en-US" sz="2400" dirty="0" smtClean="0">
              <a:latin typeface="Times New Roman,serif"/>
            </a:endParaRPr>
          </a:p>
          <a:p>
            <a:endParaRPr lang="en-US" sz="2400" dirty="0" smtClean="0">
              <a:latin typeface="Times New Roman,serif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,serif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,serif"/>
            </a:endParaRPr>
          </a:p>
          <a:p>
            <a:pPr marL="342900" indent="-342900">
              <a:buAutoNum type="arabicPeriod"/>
            </a:pPr>
            <a:endParaRPr lang="en-US" dirty="0" smtClean="0">
              <a:effectLst/>
              <a:latin typeface="Times New Roman,serif"/>
            </a:endParaRPr>
          </a:p>
          <a:p>
            <a:pPr marL="342900" indent="-342900">
              <a:buAutoNum type="arabicPeriod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57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7" y="699706"/>
            <a:ext cx="11326806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1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project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3273"/>
            <a:ext cx="8596668" cy="508461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Briefly results show: </a:t>
            </a:r>
          </a:p>
          <a:p>
            <a:pPr lvl="0"/>
            <a:r>
              <a:rPr lang="en-US" b="1" i="1" dirty="0"/>
              <a:t>Huge increases in mean and median scores</a:t>
            </a:r>
            <a:r>
              <a:rPr lang="en-US" dirty="0"/>
              <a:t> this year as compared to the Kindergarten group at the end of 2016-2017.</a:t>
            </a:r>
          </a:p>
          <a:p>
            <a:r>
              <a:rPr lang="en-US" b="1" dirty="0"/>
              <a:t>K 2016-2017			K 2017-2018</a:t>
            </a:r>
            <a:endParaRPr lang="en-US" dirty="0"/>
          </a:p>
          <a:p>
            <a:r>
              <a:rPr lang="en-US" b="1" dirty="0"/>
              <a:t>Phoneme segmentation Fluency</a:t>
            </a:r>
            <a:endParaRPr lang="en-US" dirty="0"/>
          </a:p>
          <a:p>
            <a:pPr lvl="2"/>
            <a:r>
              <a:rPr lang="en-US" dirty="0"/>
              <a:t>Range		0-60				8-49</a:t>
            </a:r>
          </a:p>
          <a:p>
            <a:pPr lvl="2"/>
            <a:r>
              <a:rPr lang="en-US" dirty="0"/>
              <a:t>Median		23				33</a:t>
            </a:r>
          </a:p>
          <a:p>
            <a:pPr lvl="2"/>
            <a:r>
              <a:rPr lang="en-US" dirty="0"/>
              <a:t>Mean		22.2				29.13</a:t>
            </a:r>
          </a:p>
          <a:p>
            <a:r>
              <a:rPr lang="en-US" b="1" dirty="0"/>
              <a:t>Nonsense Word Fluency</a:t>
            </a:r>
            <a:endParaRPr lang="en-US" dirty="0"/>
          </a:p>
          <a:p>
            <a:pPr lvl="2"/>
            <a:r>
              <a:rPr lang="en-US" dirty="0"/>
              <a:t>Range		0-58				6-45</a:t>
            </a:r>
          </a:p>
          <a:p>
            <a:pPr lvl="2"/>
            <a:r>
              <a:rPr lang="en-US" dirty="0"/>
              <a:t>Median		6				16</a:t>
            </a:r>
          </a:p>
          <a:p>
            <a:pPr lvl="2"/>
            <a:r>
              <a:rPr lang="en-US" dirty="0"/>
              <a:t>Mean		13.8				20.43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i="1" dirty="0"/>
              <a:t>NO very low children </a:t>
            </a:r>
            <a:r>
              <a:rPr lang="en-US" dirty="0"/>
              <a:t> in the 2017-2018 cohort.</a:t>
            </a:r>
          </a:p>
          <a:p>
            <a:pPr lvl="0"/>
            <a:r>
              <a:rPr lang="en-US" dirty="0"/>
              <a:t>Some children have sound-letter correspondence but not sound segmentation abilities and vice versa. This has clear implications for instruction so that resource services can now be </a:t>
            </a:r>
            <a:r>
              <a:rPr lang="en-US" b="1" i="1" dirty="0"/>
              <a:t>maximally effective and efficient.</a:t>
            </a:r>
            <a:endParaRPr lang="en-US" dirty="0"/>
          </a:p>
          <a:p>
            <a:pPr lvl="0"/>
            <a:r>
              <a:rPr lang="en-US" dirty="0"/>
              <a:t>We</a:t>
            </a:r>
            <a:r>
              <a:rPr lang="en-US" b="1" i="1" dirty="0"/>
              <a:t> </a:t>
            </a:r>
            <a:r>
              <a:rPr lang="en-US" dirty="0"/>
              <a:t>have </a:t>
            </a:r>
            <a:r>
              <a:rPr lang="en-US" b="1" i="1" dirty="0"/>
              <a:t>detailed  information </a:t>
            </a:r>
            <a:r>
              <a:rPr lang="en-US"/>
              <a:t>on </a:t>
            </a:r>
            <a:r>
              <a:rPr lang="en-US" smtClean="0"/>
              <a:t>every </a:t>
            </a:r>
            <a:r>
              <a:rPr lang="en-US" dirty="0"/>
              <a:t>child allowing best use of </a:t>
            </a:r>
            <a:r>
              <a:rPr lang="en-US" dirty="0" err="1"/>
              <a:t>RtI</a:t>
            </a:r>
            <a:r>
              <a:rPr lang="en-US" dirty="0"/>
              <a:t>, clarifying instructional needs and enabling clear information sharing with parents. We anticipate this will massively reduce the number of children needing resource services in later grades.</a:t>
            </a:r>
            <a:r>
              <a:rPr lang="en-US" b="1" i="1" dirty="0"/>
              <a:t> We are not waiting for children to fail.</a:t>
            </a:r>
            <a:endParaRPr lang="en-US" dirty="0"/>
          </a:p>
          <a:p>
            <a:pPr lvl="0"/>
            <a:r>
              <a:rPr lang="en-US" dirty="0"/>
              <a:t>For some years leaders in reading disability research have stressed the need to attend to the </a:t>
            </a:r>
            <a:r>
              <a:rPr lang="en-US" b="1" i="1" dirty="0"/>
              <a:t>bottom 50% of children</a:t>
            </a:r>
            <a:r>
              <a:rPr lang="en-US" dirty="0"/>
              <a:t>. This is very clear when the data is plotted.</a:t>
            </a:r>
          </a:p>
          <a:p>
            <a:r>
              <a:rPr lang="en-US" dirty="0"/>
              <a:t>*** Many, many thanks to Jessa </a:t>
            </a:r>
            <a:r>
              <a:rPr lang="en-US" dirty="0" err="1"/>
              <a:t>Duyndam</a:t>
            </a:r>
            <a:r>
              <a:rPr lang="en-US" dirty="0"/>
              <a:t>, Mena </a:t>
            </a:r>
            <a:r>
              <a:rPr lang="en-US" dirty="0" err="1"/>
              <a:t>Sihota</a:t>
            </a:r>
            <a:r>
              <a:rPr lang="en-US" dirty="0"/>
              <a:t>, Collen </a:t>
            </a:r>
            <a:r>
              <a:rPr lang="en-US" dirty="0" err="1"/>
              <a:t>Pommelet</a:t>
            </a:r>
            <a:r>
              <a:rPr lang="en-US" dirty="0"/>
              <a:t> , Michelle Forest, Carmen </a:t>
            </a:r>
            <a:r>
              <a:rPr lang="en-US" dirty="0" err="1"/>
              <a:t>Gauvreau</a:t>
            </a:r>
            <a:r>
              <a:rPr lang="en-US" dirty="0"/>
              <a:t> and Murray Harris.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9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662" y="609600"/>
            <a:ext cx="8582340" cy="715108"/>
          </a:xfrm>
        </p:spPr>
        <p:txBody>
          <a:bodyPr/>
          <a:lstStyle/>
          <a:p>
            <a:r>
              <a:rPr lang="en-US" dirty="0" smtClean="0"/>
              <a:t>Data is important because….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Review accuracy </a:t>
            </a:r>
            <a:r>
              <a:rPr lang="en-US" sz="2400" dirty="0"/>
              <a:t>in test administration</a:t>
            </a:r>
          </a:p>
          <a:p>
            <a:r>
              <a:rPr lang="en-US" sz="2400" dirty="0"/>
              <a:t>choice of tests and </a:t>
            </a:r>
            <a:r>
              <a:rPr lang="en-US" sz="2400" dirty="0" smtClean="0"/>
              <a:t>subtest decisions</a:t>
            </a:r>
            <a:endParaRPr lang="en-US" sz="2400" dirty="0"/>
          </a:p>
          <a:p>
            <a:r>
              <a:rPr lang="en-US" sz="2400" dirty="0"/>
              <a:t>decisions about what conclusions can be drawn from the data and how reliable it is</a:t>
            </a:r>
          </a:p>
          <a:p>
            <a:r>
              <a:rPr lang="en-US" sz="2400" dirty="0"/>
              <a:t>individual progress (or lack of)</a:t>
            </a:r>
          </a:p>
          <a:p>
            <a:r>
              <a:rPr lang="en-US" sz="2400" dirty="0"/>
              <a:t>class progress</a:t>
            </a:r>
          </a:p>
          <a:p>
            <a:r>
              <a:rPr lang="en-US" sz="2400" dirty="0"/>
              <a:t>qualitative analysis for skills development</a:t>
            </a:r>
          </a:p>
          <a:p>
            <a:r>
              <a:rPr lang="en-US" sz="2400" dirty="0" err="1"/>
              <a:t>RtI</a:t>
            </a:r>
            <a:r>
              <a:rPr lang="en-US" sz="2400" dirty="0"/>
              <a:t> </a:t>
            </a:r>
            <a:r>
              <a:rPr lang="en-US" sz="2400" dirty="0" smtClean="0"/>
              <a:t>decisions and UDL information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7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K June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Phoneme segmentation fluency</a:t>
            </a:r>
          </a:p>
          <a:p>
            <a:r>
              <a:rPr lang="en-US" dirty="0" smtClean="0"/>
              <a:t>June 2016-2017 (no JP)</a:t>
            </a:r>
            <a:endParaRPr lang="en-US" dirty="0"/>
          </a:p>
          <a:p>
            <a:r>
              <a:rPr lang="en-US" dirty="0"/>
              <a:t>x</a:t>
            </a:r>
            <a:endParaRPr lang="en-US" dirty="0" smtClean="0"/>
          </a:p>
          <a:p>
            <a:r>
              <a:rPr lang="en-US" dirty="0"/>
              <a:t>x</a:t>
            </a:r>
            <a:r>
              <a:rPr lang="en-US" dirty="0" smtClean="0"/>
              <a:t>						  </a:t>
            </a:r>
            <a:r>
              <a:rPr lang="en-US" b="1" u="sng" dirty="0" smtClean="0"/>
              <a:t>M</a:t>
            </a:r>
            <a:r>
              <a:rPr lang="en-US" dirty="0" smtClean="0"/>
              <a:t>					     x</a:t>
            </a:r>
            <a:endParaRPr lang="en-US" b="1" u="sng" dirty="0" smtClean="0"/>
          </a:p>
          <a:p>
            <a:r>
              <a:rPr lang="en-US" dirty="0"/>
              <a:t>x</a:t>
            </a:r>
            <a:r>
              <a:rPr lang="en-US" dirty="0" smtClean="0"/>
              <a:t>__x___x_______x_______x___x_____x___x________x__x______x_________x0			10			20			30			40			50	     60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June 2017-2018 (one year JP)</a:t>
            </a:r>
          </a:p>
          <a:p>
            <a:pPr marL="1828800" lvl="4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800" dirty="0" smtClean="0"/>
              <a:t>x  </a:t>
            </a:r>
            <a:r>
              <a:rPr lang="en-US" sz="1800" dirty="0" err="1" smtClean="0"/>
              <a:t>x</a:t>
            </a:r>
            <a:r>
              <a:rPr lang="en-US" sz="1800" dirty="0" smtClean="0"/>
              <a:t>	x				  </a:t>
            </a:r>
            <a:r>
              <a:rPr lang="en-US" sz="1800" b="1" u="sng" dirty="0" smtClean="0"/>
              <a:t>M</a:t>
            </a:r>
            <a:r>
              <a:rPr lang="en-US" sz="1800" dirty="0" smtClean="0"/>
              <a:t>		    x</a:t>
            </a:r>
            <a:endParaRPr lang="en-US" dirty="0"/>
          </a:p>
          <a:p>
            <a:r>
              <a:rPr lang="en-US" dirty="0" smtClean="0"/>
              <a:t>_________x__x_x_x____x___________x__x__x_x_x_x__x_x___x__x__x___________0</a:t>
            </a:r>
            <a:r>
              <a:rPr lang="en-US" dirty="0"/>
              <a:t>			10			20			30			40			50	     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2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K</a:t>
            </a:r>
            <a:r>
              <a:rPr lang="en-US" dirty="0" smtClean="0"/>
              <a:t> </a:t>
            </a:r>
            <a:r>
              <a:rPr lang="en-US" dirty="0"/>
              <a:t>J</a:t>
            </a:r>
            <a:r>
              <a:rPr lang="en-US" dirty="0" smtClean="0"/>
              <a:t>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Nonsense word fluency</a:t>
            </a:r>
            <a:endParaRPr lang="en-US" dirty="0"/>
          </a:p>
          <a:p>
            <a:r>
              <a:rPr lang="en-US" dirty="0"/>
              <a:t>June 2016-2017 (no JP)</a:t>
            </a:r>
          </a:p>
          <a:p>
            <a:pPr lvl="2"/>
            <a:r>
              <a:rPr lang="en-US" dirty="0" smtClean="0"/>
              <a:t>  </a:t>
            </a:r>
            <a:r>
              <a:rPr lang="en-US" sz="1600" dirty="0" smtClean="0"/>
              <a:t>x</a:t>
            </a:r>
            <a:endParaRPr lang="en-US" dirty="0"/>
          </a:p>
          <a:p>
            <a:r>
              <a:rPr lang="en-US" dirty="0"/>
              <a:t>x	</a:t>
            </a:r>
            <a:r>
              <a:rPr lang="en-US" dirty="0" smtClean="0"/>
              <a:t>	     x</a:t>
            </a:r>
            <a:r>
              <a:rPr lang="en-US" dirty="0"/>
              <a:t>	</a:t>
            </a:r>
            <a:r>
              <a:rPr lang="en-US" b="1" u="sng" dirty="0" smtClean="0"/>
              <a:t>M</a:t>
            </a:r>
            <a:r>
              <a:rPr lang="en-US" dirty="0"/>
              <a:t>					     </a:t>
            </a:r>
            <a:endParaRPr lang="en-US" b="1" u="sng" dirty="0"/>
          </a:p>
          <a:p>
            <a:r>
              <a:rPr lang="en-US" dirty="0"/>
              <a:t>x</a:t>
            </a:r>
            <a:r>
              <a:rPr lang="en-US" dirty="0" smtClean="0"/>
              <a:t>__xx</a:t>
            </a:r>
            <a:r>
              <a:rPr lang="en-US" dirty="0"/>
              <a:t>___</a:t>
            </a:r>
            <a:r>
              <a:rPr lang="en-US" dirty="0" smtClean="0"/>
              <a:t>xx____x__x__x___x</a:t>
            </a:r>
            <a:r>
              <a:rPr lang="en-US" dirty="0"/>
              <a:t>___x</a:t>
            </a:r>
            <a:r>
              <a:rPr lang="en-US" dirty="0" smtClean="0"/>
              <a:t>________</a:t>
            </a:r>
            <a:r>
              <a:rPr lang="en-US" dirty="0"/>
              <a:t>x</a:t>
            </a:r>
            <a:r>
              <a:rPr lang="en-US" dirty="0" smtClean="0"/>
              <a:t>________________</a:t>
            </a:r>
            <a:r>
              <a:rPr lang="en-US" dirty="0"/>
              <a:t>x</a:t>
            </a:r>
            <a:r>
              <a:rPr lang="en-US" dirty="0" smtClean="0"/>
              <a:t>___________</a:t>
            </a:r>
          </a:p>
          <a:p>
            <a:r>
              <a:rPr lang="en-US" dirty="0" smtClean="0"/>
              <a:t>0		</a:t>
            </a:r>
            <a:r>
              <a:rPr lang="en-US" dirty="0"/>
              <a:t>	</a:t>
            </a:r>
            <a:r>
              <a:rPr lang="en-US" dirty="0" smtClean="0"/>
              <a:t>10</a:t>
            </a:r>
            <a:r>
              <a:rPr lang="en-US" dirty="0"/>
              <a:t>			20			30			40			50	     60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June 2017-2018 (one year JP</a:t>
            </a:r>
            <a:r>
              <a:rPr lang="en-US" dirty="0" smtClean="0"/>
              <a:t>)</a:t>
            </a:r>
          </a:p>
          <a:p>
            <a:pPr lvl="2"/>
            <a:r>
              <a:rPr lang="en-US" sz="1700" dirty="0" smtClean="0"/>
              <a:t>   x </a:t>
            </a:r>
          </a:p>
          <a:p>
            <a:pPr lvl="2"/>
            <a:r>
              <a:rPr lang="en-US" sz="1700" dirty="0" smtClean="0"/>
              <a:t>  </a:t>
            </a:r>
            <a:r>
              <a:rPr lang="en-US" sz="1700" dirty="0"/>
              <a:t>x	x		</a:t>
            </a:r>
            <a:r>
              <a:rPr lang="en-US" sz="1700" dirty="0" smtClean="0"/>
              <a:t>x  </a:t>
            </a:r>
            <a:r>
              <a:rPr lang="en-US" sz="1700" dirty="0" err="1" smtClean="0"/>
              <a:t>x</a:t>
            </a:r>
            <a:r>
              <a:rPr lang="en-US" sz="1700" dirty="0" smtClean="0"/>
              <a:t> </a:t>
            </a:r>
            <a:r>
              <a:rPr lang="en-US" sz="1700" b="1" u="sng" dirty="0" smtClean="0"/>
              <a:t>M</a:t>
            </a:r>
            <a:r>
              <a:rPr lang="en-US" sz="1700" dirty="0"/>
              <a:t>		    x</a:t>
            </a:r>
          </a:p>
          <a:p>
            <a:r>
              <a:rPr lang="en-US" dirty="0" smtClean="0"/>
              <a:t>_______x_x_x_x_x_x_x_x_x_________x__x__</a:t>
            </a:r>
            <a:r>
              <a:rPr lang="en-US" dirty="0"/>
              <a:t>x</a:t>
            </a:r>
            <a:r>
              <a:rPr lang="en-US" dirty="0" smtClean="0"/>
              <a:t>_____</a:t>
            </a:r>
            <a:r>
              <a:rPr lang="en-US" dirty="0"/>
              <a:t>x_x_x__x</a:t>
            </a:r>
            <a:r>
              <a:rPr lang="en-US" dirty="0" smtClean="0"/>
              <a:t>____</a:t>
            </a:r>
            <a:r>
              <a:rPr lang="en-US" dirty="0"/>
              <a:t>x__x</a:t>
            </a:r>
            <a:r>
              <a:rPr lang="en-US" dirty="0" smtClean="0"/>
              <a:t>_________</a:t>
            </a:r>
          </a:p>
          <a:p>
            <a:r>
              <a:rPr lang="en-US" dirty="0" smtClean="0"/>
              <a:t>0</a:t>
            </a:r>
            <a:r>
              <a:rPr lang="en-US" dirty="0"/>
              <a:t>			10			20			30			40			50	     </a:t>
            </a:r>
            <a:r>
              <a:rPr lang="en-US" dirty="0" smtClean="0"/>
              <a:t>	60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and efficient instruction in an inclusive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241800"/>
          </a:xfrm>
        </p:spPr>
        <p:txBody>
          <a:bodyPr/>
          <a:lstStyle/>
          <a:p>
            <a:r>
              <a:rPr lang="en-US" dirty="0" smtClean="0"/>
              <a:t>Typical		(75% approximately)</a:t>
            </a:r>
          </a:p>
          <a:p>
            <a:r>
              <a:rPr lang="en-US" dirty="0" smtClean="0"/>
              <a:t>Mild</a:t>
            </a:r>
          </a:p>
          <a:p>
            <a:r>
              <a:rPr lang="en-US" dirty="0" smtClean="0"/>
              <a:t>Moderate</a:t>
            </a:r>
          </a:p>
          <a:p>
            <a:r>
              <a:rPr lang="en-US" dirty="0" smtClean="0"/>
              <a:t>Severe</a:t>
            </a:r>
          </a:p>
          <a:p>
            <a:r>
              <a:rPr lang="en-US" dirty="0" smtClean="0"/>
              <a:t>Profound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Tier 1: Whole class</a:t>
            </a:r>
          </a:p>
          <a:p>
            <a:pPr marL="0" indent="0">
              <a:buNone/>
            </a:pPr>
            <a:r>
              <a:rPr lang="en-US" dirty="0" smtClean="0"/>
              <a:t>Tier 2: Small group</a:t>
            </a:r>
          </a:p>
          <a:p>
            <a:pPr marL="0" indent="0">
              <a:buNone/>
            </a:pPr>
            <a:r>
              <a:rPr lang="en-US" dirty="0" smtClean="0"/>
              <a:t>Tier 3: Individual</a:t>
            </a:r>
          </a:p>
          <a:p>
            <a:pPr marL="0" indent="0">
              <a:buNone/>
            </a:pPr>
            <a:r>
              <a:rPr lang="en-US" b="1" dirty="0" smtClean="0"/>
              <a:t>Best case scenario: dynamic Multi-Tiered Support System (MTSS)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Practice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5383369" y="2962141"/>
            <a:ext cx="64394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05" y="1263317"/>
            <a:ext cx="9156032" cy="51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Evidence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5863" y="1570655"/>
            <a:ext cx="8169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1a Well designed meta-analysis </a:t>
            </a:r>
          </a:p>
          <a:p>
            <a:r>
              <a:rPr lang="en-US" sz="2800" dirty="0" smtClean="0"/>
              <a:t>1b Well designed randomized control study</a:t>
            </a:r>
          </a:p>
          <a:p>
            <a:r>
              <a:rPr lang="en-US" sz="2800" dirty="0" smtClean="0"/>
              <a:t>2a Well designed controlled study without randomization</a:t>
            </a:r>
          </a:p>
          <a:p>
            <a:r>
              <a:rPr lang="en-US" sz="2800" dirty="0" smtClean="0"/>
              <a:t>2b Well-designed quasi-experimental study</a:t>
            </a:r>
          </a:p>
          <a:p>
            <a:pPr marL="457200" indent="-457200">
              <a:buAutoNum type="arabicPlain" startAt="3"/>
            </a:pPr>
            <a:r>
              <a:rPr lang="en-US" sz="2800" dirty="0" smtClean="0"/>
              <a:t>Well-designed non-experimental studies i.e. correlational and case studies</a:t>
            </a:r>
          </a:p>
          <a:p>
            <a:pPr marL="457200" indent="-457200">
              <a:buAutoNum type="arabicPlain" startAt="3"/>
            </a:pPr>
            <a:r>
              <a:rPr lang="en-US" sz="2800" dirty="0" smtClean="0"/>
              <a:t>Expert committee report, consensus conference, clinical experience of respected authorities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4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available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2323"/>
            <a:ext cx="8596668" cy="434904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National Institute of Child Health and Human Development. (2000). </a:t>
            </a:r>
            <a:r>
              <a:rPr lang="en-US" i="1" dirty="0" smtClean="0"/>
              <a:t>Teaching children to read: An evidence-based assessment of the scientific research literature on reading and its implications for reading instruction. </a:t>
            </a:r>
            <a:r>
              <a:rPr lang="en-US" dirty="0" smtClean="0"/>
              <a:t>National Reading Panel report. Washington, DC: US Government Printing Office. </a:t>
            </a:r>
            <a:r>
              <a:rPr lang="en-US" dirty="0" smtClean="0">
                <a:hlinkClick r:id="rId2"/>
              </a:rPr>
              <a:t>www.nichd.nih.gov/publications/nrp/documents/reports.pdf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Rose, J. (2009). </a:t>
            </a:r>
            <a:r>
              <a:rPr lang="en-US" i="1" dirty="0" smtClean="0"/>
              <a:t>Identifying and teaching children and young people with dyslexia and literacy difficulties. </a:t>
            </a:r>
            <a:r>
              <a:rPr lang="en-US" dirty="0" smtClean="0"/>
              <a:t>Nottingham: DCSF Publications.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Foundations for Literacy: An Evidence-based Toolkit for the Effective Reading and Writing Teacher. (2008). </a:t>
            </a:r>
            <a:r>
              <a:rPr lang="en-US" dirty="0" smtClean="0"/>
              <a:t>Donald Jamieson. Canadian Language and Literacy Research Network.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Stuart, M. &amp; </a:t>
            </a:r>
            <a:r>
              <a:rPr lang="en-US" dirty="0" err="1" smtClean="0"/>
              <a:t>Stainthorp</a:t>
            </a:r>
            <a:r>
              <a:rPr lang="en-US" dirty="0" smtClean="0"/>
              <a:t>, R. (2016). </a:t>
            </a:r>
            <a:r>
              <a:rPr lang="en-US" i="1" dirty="0" smtClean="0"/>
              <a:t>Reading development and teaching. </a:t>
            </a:r>
            <a:r>
              <a:rPr lang="en-US" dirty="0" smtClean="0"/>
              <a:t>Los Angeles: Sage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Ending the </a:t>
            </a:r>
            <a:r>
              <a:rPr lang="en-US" dirty="0"/>
              <a:t>Reading Wars. </a:t>
            </a:r>
            <a:r>
              <a:rPr lang="en-US"/>
              <a:t>http://journals.sagepub.com/doi/abs/10.1177/1529100618772271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537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View of Reading (</a:t>
            </a:r>
            <a:r>
              <a:rPr lang="en-US" dirty="0" err="1" smtClean="0"/>
              <a:t>SVoR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570893"/>
            <a:ext cx="8734740" cy="4812540"/>
          </a:xfrm>
        </p:spPr>
        <p:txBody>
          <a:bodyPr>
            <a:normAutofit fontScale="25000" lnSpcReduction="20000"/>
          </a:bodyPr>
          <a:lstStyle/>
          <a:p>
            <a:pPr marL="400050" lvl="1" indent="0">
              <a:buNone/>
            </a:pPr>
            <a:r>
              <a:rPr lang="en-US" sz="8000" b="1" dirty="0" smtClean="0"/>
              <a:t>Visual word						</a:t>
            </a:r>
            <a:r>
              <a:rPr lang="en-US" sz="8000" b="1" dirty="0"/>
              <a:t>	</a:t>
            </a:r>
            <a:r>
              <a:rPr lang="en-US" sz="8000" b="1" dirty="0" smtClean="0"/>
              <a:t>		Comprehension </a:t>
            </a:r>
          </a:p>
          <a:p>
            <a:pPr marL="400050" lvl="1" indent="0">
              <a:buNone/>
            </a:pPr>
            <a:r>
              <a:rPr lang="en-US" sz="8000" b="1" dirty="0" smtClean="0"/>
              <a:t>recognition</a:t>
            </a:r>
          </a:p>
          <a:p>
            <a:endParaRPr lang="en-US" sz="8000" dirty="0"/>
          </a:p>
          <a:p>
            <a:endParaRPr lang="en-US" sz="8000" b="1" dirty="0" smtClean="0"/>
          </a:p>
          <a:p>
            <a:r>
              <a:rPr lang="en-US" sz="8000" b="1" dirty="0" smtClean="0"/>
              <a:t>Phonemic awareness					Vocabulary</a:t>
            </a:r>
          </a:p>
          <a:p>
            <a:r>
              <a:rPr lang="en-US" sz="8000" b="1" dirty="0" smtClean="0"/>
              <a:t>Alphabetic code							Comprehension</a:t>
            </a:r>
          </a:p>
          <a:p>
            <a:r>
              <a:rPr lang="en-US" sz="8000" b="1" dirty="0" smtClean="0"/>
              <a:t>Phonics</a:t>
            </a:r>
          </a:p>
          <a:p>
            <a:pPr marL="0" indent="0">
              <a:buNone/>
            </a:pPr>
            <a:r>
              <a:rPr lang="en-US" sz="8000" b="1" dirty="0" smtClean="0"/>
              <a:t>							</a:t>
            </a:r>
          </a:p>
          <a:p>
            <a:pPr marL="0" indent="0">
              <a:buNone/>
            </a:pPr>
            <a:r>
              <a:rPr lang="en-US" sz="8000" b="1" dirty="0" smtClean="0"/>
              <a:t>	</a:t>
            </a:r>
          </a:p>
          <a:p>
            <a:pPr marL="0" indent="0">
              <a:buNone/>
            </a:pPr>
            <a:r>
              <a:rPr lang="en-US" sz="8000" b="1" dirty="0" smtClean="0"/>
              <a:t>							Fluency</a:t>
            </a:r>
          </a:p>
          <a:p>
            <a:pPr marL="0" indent="0">
              <a:buNone/>
            </a:pPr>
            <a:endParaRPr lang="en-US" sz="8000" b="1" dirty="0" smtClean="0"/>
          </a:p>
          <a:p>
            <a:pPr marL="0" indent="0">
              <a:buNone/>
            </a:pPr>
            <a:r>
              <a:rPr lang="en-US" sz="8000" b="1" dirty="0" smtClean="0"/>
              <a:t>(Challenges = 25%)		 +/or				(Challenges = 8%)	</a:t>
            </a:r>
            <a:r>
              <a:rPr lang="en-US" sz="8000" dirty="0" smtClean="0"/>
              <a:t>	</a:t>
            </a:r>
            <a:r>
              <a:rPr lang="en-US" sz="2800" dirty="0" smtClean="0"/>
              <a:t>					</a:t>
            </a:r>
            <a:r>
              <a:rPr lang="en-US" dirty="0" smtClean="0"/>
              <a:t>			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>
            <a:off x="4906632" y="1570893"/>
            <a:ext cx="40506" cy="3178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021" y="771896"/>
            <a:ext cx="57473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is phonological awareness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Syllabification</a:t>
            </a:r>
          </a:p>
          <a:p>
            <a:r>
              <a:rPr lang="en-US" sz="2400" dirty="0" smtClean="0"/>
              <a:t>Onset and rime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sound)</a:t>
            </a:r>
          </a:p>
          <a:p>
            <a:r>
              <a:rPr lang="en-US" sz="2400" dirty="0" smtClean="0"/>
              <a:t>Last sound</a:t>
            </a:r>
          </a:p>
          <a:p>
            <a:r>
              <a:rPr lang="en-US" sz="2400" dirty="0" smtClean="0"/>
              <a:t>CVC</a:t>
            </a:r>
          </a:p>
          <a:p>
            <a:r>
              <a:rPr lang="en-US" sz="2400" dirty="0" smtClean="0"/>
              <a:t>CCVC</a:t>
            </a:r>
          </a:p>
          <a:p>
            <a:r>
              <a:rPr lang="en-US" sz="2400" dirty="0" smtClean="0"/>
              <a:t>CVCC</a:t>
            </a:r>
          </a:p>
          <a:p>
            <a:r>
              <a:rPr lang="en-US" sz="2400" dirty="0" smtClean="0"/>
              <a:t>CCVCC +</a:t>
            </a:r>
          </a:p>
          <a:p>
            <a:r>
              <a:rPr lang="en-US" sz="2400" dirty="0" smtClean="0"/>
              <a:t>Multi-syllabic words</a:t>
            </a:r>
          </a:p>
          <a:p>
            <a:endParaRPr lang="en-US" sz="2400" dirty="0"/>
          </a:p>
          <a:p>
            <a:r>
              <a:rPr lang="en-US" sz="2400" dirty="0" smtClean="0"/>
              <a:t>Automaticity</a:t>
            </a:r>
          </a:p>
          <a:p>
            <a:r>
              <a:rPr lang="en-US" sz="2400" dirty="0" smtClean="0"/>
              <a:t>Phoneme-grapheme (sound to letter)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800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Practices: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800" dirty="0"/>
              <a:t>Systematic, explicit, intense</a:t>
            </a:r>
            <a:endParaRPr lang="en-US" sz="2800" dirty="0"/>
          </a:p>
          <a:p>
            <a:pPr lvl="0"/>
            <a:r>
              <a:rPr lang="en-CA" sz="2800" dirty="0"/>
              <a:t>Groups can be flexible</a:t>
            </a:r>
            <a:endParaRPr lang="en-US" sz="2800" dirty="0"/>
          </a:p>
          <a:p>
            <a:pPr lvl="0"/>
            <a:r>
              <a:rPr lang="en-CA" sz="2800" dirty="0"/>
              <a:t>Teach for short periods throughout the day</a:t>
            </a:r>
            <a:endParaRPr lang="en-US" sz="2800" dirty="0"/>
          </a:p>
          <a:p>
            <a:pPr lvl="0"/>
            <a:r>
              <a:rPr lang="en-CA" sz="2800" dirty="0"/>
              <a:t>Have books at appropriate levels that are decodable for children to read and read to children frequently</a:t>
            </a:r>
            <a:endParaRPr lang="en-US" sz="2800" dirty="0"/>
          </a:p>
          <a:p>
            <a:pPr lvl="0"/>
            <a:r>
              <a:rPr lang="en-CA" sz="2800" dirty="0"/>
              <a:t>Ongoing assessment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38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753</Words>
  <Application>Microsoft Office PowerPoint</Application>
  <PresentationFormat>Widescreen</PresentationFormat>
  <Paragraphs>190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Roman,serif</vt:lpstr>
      <vt:lpstr>Trebuchet MS</vt:lpstr>
      <vt:lpstr>Wingdings</vt:lpstr>
      <vt:lpstr>Wingdings 3</vt:lpstr>
      <vt:lpstr>Facet</vt:lpstr>
      <vt:lpstr>Slide</vt:lpstr>
      <vt:lpstr>Literacy Instruction</vt:lpstr>
      <vt:lpstr>PowerPoint Presentation</vt:lpstr>
      <vt:lpstr>Effective and efficient instruction in an inclusive model</vt:lpstr>
      <vt:lpstr>Evidence-Based Practice</vt:lpstr>
      <vt:lpstr>Assessing the Evidence</vt:lpstr>
      <vt:lpstr>Best available evidence</vt:lpstr>
      <vt:lpstr>Simple View of Reading (SVoR)</vt:lpstr>
      <vt:lpstr>PowerPoint Presentation</vt:lpstr>
      <vt:lpstr>Best Practices: General</vt:lpstr>
      <vt:lpstr>One elementary school’s story</vt:lpstr>
      <vt:lpstr>The Key Skills</vt:lpstr>
      <vt:lpstr>How do we do it?</vt:lpstr>
      <vt:lpstr>Why Jolly Phonics?</vt:lpstr>
      <vt:lpstr>Jolly Phonics</vt:lpstr>
      <vt:lpstr>Jolly Phonics: Letter Groups</vt:lpstr>
      <vt:lpstr>Jolly Phonics</vt:lpstr>
      <vt:lpstr>PowerPoint Presentation</vt:lpstr>
      <vt:lpstr>PowerPoint Presentation</vt:lpstr>
      <vt:lpstr>PowerPoint Presentation</vt:lpstr>
      <vt:lpstr>PowerPoint Presentation</vt:lpstr>
      <vt:lpstr>Literacy project results</vt:lpstr>
      <vt:lpstr>Data is important because….</vt:lpstr>
      <vt:lpstr>Data K June</vt:lpstr>
      <vt:lpstr>Data K June</vt:lpstr>
    </vt:vector>
  </TitlesOfParts>
  <Company>GVSD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instruction</dc:title>
  <dc:creator>Houston, Melanie</dc:creator>
  <cp:lastModifiedBy>Sarah Paulson</cp:lastModifiedBy>
  <cp:revision>56</cp:revision>
  <cp:lastPrinted>2018-10-11T18:19:51Z</cp:lastPrinted>
  <dcterms:created xsi:type="dcterms:W3CDTF">2017-04-27T18:03:24Z</dcterms:created>
  <dcterms:modified xsi:type="dcterms:W3CDTF">2018-10-11T22:14:57Z</dcterms:modified>
</cp:coreProperties>
</file>